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3" r:id="rId7"/>
    <p:sldId id="262" r:id="rId8"/>
    <p:sldId id="264" r:id="rId9"/>
    <p:sldId id="265" r:id="rId10"/>
    <p:sldId id="266" r:id="rId11"/>
    <p:sldId id="271" r:id="rId12"/>
    <p:sldId id="268" r:id="rId13"/>
    <p:sldId id="267" r:id="rId14"/>
    <p:sldId id="269" r:id="rId15"/>
    <p:sldId id="270" r:id="rId16"/>
    <p:sldId id="277" r:id="rId17"/>
    <p:sldId id="298" r:id="rId18"/>
    <p:sldId id="272" r:id="rId19"/>
    <p:sldId id="273" r:id="rId20"/>
    <p:sldId id="274" r:id="rId21"/>
    <p:sldId id="275" r:id="rId22"/>
    <p:sldId id="276" r:id="rId23"/>
    <p:sldId id="278" r:id="rId24"/>
    <p:sldId id="279" r:id="rId25"/>
    <p:sldId id="280" r:id="rId26"/>
    <p:sldId id="297" r:id="rId27"/>
    <p:sldId id="281" r:id="rId28"/>
    <p:sldId id="282" r:id="rId29"/>
    <p:sldId id="283" r:id="rId30"/>
    <p:sldId id="285" r:id="rId31"/>
    <p:sldId id="286" r:id="rId32"/>
    <p:sldId id="288" r:id="rId33"/>
    <p:sldId id="284" r:id="rId34"/>
    <p:sldId id="287" r:id="rId35"/>
    <p:sldId id="289" r:id="rId36"/>
    <p:sldId id="290" r:id="rId37"/>
    <p:sldId id="292" r:id="rId38"/>
    <p:sldId id="291" r:id="rId39"/>
    <p:sldId id="293" r:id="rId40"/>
    <p:sldId id="294" r:id="rId41"/>
    <p:sldId id="295" r:id="rId42"/>
    <p:sldId id="296" r:id="rId43"/>
    <p:sldId id="299" r:id="rId44"/>
    <p:sldId id="300" r:id="rId45"/>
    <p:sldId id="301" r:id="rId46"/>
    <p:sldId id="302" r:id="rId47"/>
    <p:sldId id="303" r:id="rId48"/>
    <p:sldId id="304" r:id="rId49"/>
    <p:sldId id="305" r:id="rId50"/>
    <p:sldId id="306" r:id="rId51"/>
    <p:sldId id="307" r:id="rId52"/>
    <p:sldId id="308" r:id="rId53"/>
    <p:sldId id="310" r:id="rId54"/>
    <p:sldId id="309" r:id="rId55"/>
    <p:sldId id="311" r:id="rId56"/>
    <p:sldId id="312" r:id="rId57"/>
    <p:sldId id="313" r:id="rId58"/>
    <p:sldId id="314" r:id="rId59"/>
    <p:sldId id="315" r:id="rId60"/>
    <p:sldId id="316" r:id="rId61"/>
    <p:sldId id="317" r:id="rId62"/>
    <p:sldId id="318" r:id="rId63"/>
    <p:sldId id="319" r:id="rId64"/>
    <p:sldId id="321" r:id="rId65"/>
    <p:sldId id="320"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5" r:id="rId96"/>
    <p:sldId id="356" r:id="rId97"/>
    <p:sldId id="351" r:id="rId98"/>
    <p:sldId id="352" r:id="rId99"/>
    <p:sldId id="354" r:id="rId100"/>
    <p:sldId id="353" r:id="rId101"/>
    <p:sldId id="361" r:id="rId102"/>
    <p:sldId id="359" r:id="rId103"/>
    <p:sldId id="357" r:id="rId104"/>
    <p:sldId id="360" r:id="rId105"/>
    <p:sldId id="362" r:id="rId106"/>
    <p:sldId id="363" r:id="rId107"/>
    <p:sldId id="364" r:id="rId108"/>
    <p:sldId id="365" r:id="rId109"/>
    <p:sldId id="366" r:id="rId110"/>
    <p:sldId id="367" r:id="rId111"/>
    <p:sldId id="368" r:id="rId112"/>
    <p:sldId id="369" r:id="rId113"/>
    <p:sldId id="370" r:id="rId114"/>
    <p:sldId id="371" r:id="rId115"/>
    <p:sldId id="373" r:id="rId116"/>
    <p:sldId id="372"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90" r:id="rId133"/>
    <p:sldId id="389" r:id="rId134"/>
    <p:sldId id="391" r:id="rId135"/>
    <p:sldId id="392" r:id="rId136"/>
    <p:sldId id="393" r:id="rId137"/>
    <p:sldId id="394" r:id="rId138"/>
    <p:sldId id="397" r:id="rId139"/>
    <p:sldId id="395" r:id="rId140"/>
    <p:sldId id="396" r:id="rId141"/>
    <p:sldId id="398" r:id="rId142"/>
    <p:sldId id="403" r:id="rId143"/>
    <p:sldId id="399" r:id="rId144"/>
    <p:sldId id="401" r:id="rId145"/>
    <p:sldId id="402" r:id="rId146"/>
    <p:sldId id="400" r:id="rId147"/>
    <p:sldId id="404" r:id="rId148"/>
    <p:sldId id="406" r:id="rId149"/>
    <p:sldId id="405" r:id="rId150"/>
    <p:sldId id="408" r:id="rId151"/>
    <p:sldId id="407" r:id="rId152"/>
    <p:sldId id="411" r:id="rId153"/>
    <p:sldId id="409" r:id="rId154"/>
    <p:sldId id="410" r:id="rId155"/>
    <p:sldId id="412" r:id="rId156"/>
    <p:sldId id="413" r:id="rId157"/>
    <p:sldId id="415" r:id="rId158"/>
    <p:sldId id="414" r:id="rId159"/>
    <p:sldId id="416" r:id="rId160"/>
    <p:sldId id="417" r:id="rId161"/>
    <p:sldId id="419" r:id="rId162"/>
    <p:sldId id="418"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900"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FA62ED-36D1-4B05-8ED6-AC6DA73C4A6B}"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D9898-5E35-477A-927A-F0F33B7843FC}" type="slidenum">
              <a:rPr lang="en-US" smtClean="0"/>
              <a:t>‹#›</a:t>
            </a:fld>
            <a:endParaRPr lang="en-US"/>
          </a:p>
        </p:txBody>
      </p:sp>
    </p:spTree>
    <p:extLst>
      <p:ext uri="{BB962C8B-B14F-4D97-AF65-F5344CB8AC3E}">
        <p14:creationId xmlns:p14="http://schemas.microsoft.com/office/powerpoint/2010/main" val="41217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FA62ED-36D1-4B05-8ED6-AC6DA73C4A6B}"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D9898-5E35-477A-927A-F0F33B7843FC}" type="slidenum">
              <a:rPr lang="en-US" smtClean="0"/>
              <a:t>‹#›</a:t>
            </a:fld>
            <a:endParaRPr lang="en-US"/>
          </a:p>
        </p:txBody>
      </p:sp>
    </p:spTree>
    <p:extLst>
      <p:ext uri="{BB962C8B-B14F-4D97-AF65-F5344CB8AC3E}">
        <p14:creationId xmlns:p14="http://schemas.microsoft.com/office/powerpoint/2010/main" val="251069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FA62ED-36D1-4B05-8ED6-AC6DA73C4A6B}"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D9898-5E35-477A-927A-F0F33B7843FC}" type="slidenum">
              <a:rPr lang="en-US" smtClean="0"/>
              <a:t>‹#›</a:t>
            </a:fld>
            <a:endParaRPr lang="en-US"/>
          </a:p>
        </p:txBody>
      </p:sp>
    </p:spTree>
    <p:extLst>
      <p:ext uri="{BB962C8B-B14F-4D97-AF65-F5344CB8AC3E}">
        <p14:creationId xmlns:p14="http://schemas.microsoft.com/office/powerpoint/2010/main" val="2062626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FA62ED-36D1-4B05-8ED6-AC6DA73C4A6B}"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D9898-5E35-477A-927A-F0F33B7843FC}" type="slidenum">
              <a:rPr lang="en-US" smtClean="0"/>
              <a:t>‹#›</a:t>
            </a:fld>
            <a:endParaRPr lang="en-US"/>
          </a:p>
        </p:txBody>
      </p:sp>
    </p:spTree>
    <p:extLst>
      <p:ext uri="{BB962C8B-B14F-4D97-AF65-F5344CB8AC3E}">
        <p14:creationId xmlns:p14="http://schemas.microsoft.com/office/powerpoint/2010/main" val="3516306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7FA62ED-36D1-4B05-8ED6-AC6DA73C4A6B}"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D9898-5E35-477A-927A-F0F33B7843FC}" type="slidenum">
              <a:rPr lang="en-US" smtClean="0"/>
              <a:t>‹#›</a:t>
            </a:fld>
            <a:endParaRPr lang="en-US"/>
          </a:p>
        </p:txBody>
      </p:sp>
    </p:spTree>
    <p:extLst>
      <p:ext uri="{BB962C8B-B14F-4D97-AF65-F5344CB8AC3E}">
        <p14:creationId xmlns:p14="http://schemas.microsoft.com/office/powerpoint/2010/main" val="168620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FA62ED-36D1-4B05-8ED6-AC6DA73C4A6B}"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D9898-5E35-477A-927A-F0F33B7843FC}" type="slidenum">
              <a:rPr lang="en-US" smtClean="0"/>
              <a:t>‹#›</a:t>
            </a:fld>
            <a:endParaRPr lang="en-US"/>
          </a:p>
        </p:txBody>
      </p:sp>
    </p:spTree>
    <p:extLst>
      <p:ext uri="{BB962C8B-B14F-4D97-AF65-F5344CB8AC3E}">
        <p14:creationId xmlns:p14="http://schemas.microsoft.com/office/powerpoint/2010/main" val="349974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FA62ED-36D1-4B05-8ED6-AC6DA73C4A6B}" type="datetimeFigureOut">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5D9898-5E35-477A-927A-F0F33B7843FC}" type="slidenum">
              <a:rPr lang="en-US" smtClean="0"/>
              <a:t>‹#›</a:t>
            </a:fld>
            <a:endParaRPr lang="en-US"/>
          </a:p>
        </p:txBody>
      </p:sp>
    </p:spTree>
    <p:extLst>
      <p:ext uri="{BB962C8B-B14F-4D97-AF65-F5344CB8AC3E}">
        <p14:creationId xmlns:p14="http://schemas.microsoft.com/office/powerpoint/2010/main" val="363294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FA62ED-36D1-4B05-8ED6-AC6DA73C4A6B}"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5D9898-5E35-477A-927A-F0F33B7843FC}" type="slidenum">
              <a:rPr lang="en-US" smtClean="0"/>
              <a:t>‹#›</a:t>
            </a:fld>
            <a:endParaRPr lang="en-US"/>
          </a:p>
        </p:txBody>
      </p:sp>
    </p:spTree>
    <p:extLst>
      <p:ext uri="{BB962C8B-B14F-4D97-AF65-F5344CB8AC3E}">
        <p14:creationId xmlns:p14="http://schemas.microsoft.com/office/powerpoint/2010/main" val="2945351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FA62ED-36D1-4B05-8ED6-AC6DA73C4A6B}" type="datetimeFigureOut">
              <a:rPr lang="en-US" smtClean="0"/>
              <a:t>4/17/2018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5D9898-5E35-477A-927A-F0F33B7843FC}" type="slidenum">
              <a:rPr lang="en-US" smtClean="0"/>
              <a:t>‹#›</a:t>
            </a:fld>
            <a:endParaRPr lang="en-US"/>
          </a:p>
        </p:txBody>
      </p:sp>
    </p:spTree>
    <p:extLst>
      <p:ext uri="{BB962C8B-B14F-4D97-AF65-F5344CB8AC3E}">
        <p14:creationId xmlns:p14="http://schemas.microsoft.com/office/powerpoint/2010/main" val="1998392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7FA62ED-36D1-4B05-8ED6-AC6DA73C4A6B}"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D9898-5E35-477A-927A-F0F33B7843FC}" type="slidenum">
              <a:rPr lang="en-US" smtClean="0"/>
              <a:t>‹#›</a:t>
            </a:fld>
            <a:endParaRPr lang="en-US"/>
          </a:p>
        </p:txBody>
      </p:sp>
    </p:spTree>
    <p:extLst>
      <p:ext uri="{BB962C8B-B14F-4D97-AF65-F5344CB8AC3E}">
        <p14:creationId xmlns:p14="http://schemas.microsoft.com/office/powerpoint/2010/main" val="179453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7FA62ED-36D1-4B05-8ED6-AC6DA73C4A6B}"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D9898-5E35-477A-927A-F0F33B7843FC}" type="slidenum">
              <a:rPr lang="en-US" smtClean="0"/>
              <a:t>‹#›</a:t>
            </a:fld>
            <a:endParaRPr lang="en-US"/>
          </a:p>
        </p:txBody>
      </p:sp>
    </p:spTree>
    <p:extLst>
      <p:ext uri="{BB962C8B-B14F-4D97-AF65-F5344CB8AC3E}">
        <p14:creationId xmlns:p14="http://schemas.microsoft.com/office/powerpoint/2010/main" val="4004696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FA62ED-36D1-4B05-8ED6-AC6DA73C4A6B}" type="datetimeFigureOut">
              <a:rPr lang="en-US" smtClean="0"/>
              <a:t>4/17/2018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5D9898-5E35-477A-927A-F0F33B7843FC}" type="slidenum">
              <a:rPr lang="en-US" smtClean="0"/>
              <a:t>‹#›</a:t>
            </a:fld>
            <a:endParaRPr lang="en-US"/>
          </a:p>
        </p:txBody>
      </p:sp>
    </p:spTree>
    <p:extLst>
      <p:ext uri="{BB962C8B-B14F-4D97-AF65-F5344CB8AC3E}">
        <p14:creationId xmlns:p14="http://schemas.microsoft.com/office/powerpoint/2010/main" val="2766924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324202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021204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3224313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177779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80908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644736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943035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815579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4388429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Java.util.concurrent</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Problems in traditional </a:t>
            </a:r>
            <a:r>
              <a:rPr lang="en-US" dirty="0" smtClean="0"/>
              <a:t>synchronized keyword :</a:t>
            </a:r>
          </a:p>
          <a:p>
            <a:r>
              <a:rPr lang="en-US" dirty="0" smtClean="0"/>
              <a:t>Using performance will go down because until getting the lock thread has to wait.no other options..</a:t>
            </a:r>
          </a:p>
          <a:p>
            <a:r>
              <a:rPr lang="en-US" dirty="0" smtClean="0"/>
              <a:t>No way to specify the maximum waiting time to get the lock, which creates performance problem or deadlock.</a:t>
            </a:r>
          </a:p>
          <a:p>
            <a:r>
              <a:rPr lang="en-US" dirty="0" smtClean="0"/>
              <a:t>Thread scheduler will decide that which waiting thread will get the lock.</a:t>
            </a:r>
          </a:p>
          <a:p>
            <a:r>
              <a:rPr lang="en-US" dirty="0" smtClean="0"/>
              <a:t>we can not find the no of waiting threads for the lock.</a:t>
            </a:r>
          </a:p>
          <a:p>
            <a:r>
              <a:rPr lang="en-US" dirty="0" smtClean="0"/>
              <a:t>Synchronized can use at method level and block level only.</a:t>
            </a:r>
          </a:p>
          <a:p>
            <a:endParaRPr lang="en-US" dirty="0" smtClean="0"/>
          </a:p>
          <a:p>
            <a:r>
              <a:rPr lang="en-US" dirty="0" smtClean="0"/>
              <a:t>Because of above reason </a:t>
            </a:r>
            <a:r>
              <a:rPr lang="en-US" dirty="0" err="1" smtClean="0"/>
              <a:t>java.util.concurrent</a:t>
            </a:r>
            <a:r>
              <a:rPr lang="en-US" dirty="0" smtClean="0"/>
              <a:t> </a:t>
            </a:r>
            <a:r>
              <a:rPr lang="en-US" dirty="0" err="1" smtClean="0"/>
              <a:t>pkg</a:t>
            </a:r>
            <a:r>
              <a:rPr lang="en-US" dirty="0" smtClean="0"/>
              <a:t> has come.</a:t>
            </a:r>
          </a:p>
          <a:p>
            <a:r>
              <a:rPr lang="en-US" dirty="0" smtClean="0"/>
              <a:t>Here no need to wait. If thread will get lock then perform safe operation otherwise perform alternate operation using </a:t>
            </a:r>
            <a:r>
              <a:rPr lang="en-US" dirty="0" err="1" smtClean="0"/>
              <a:t>trylock</a:t>
            </a:r>
            <a:r>
              <a:rPr lang="en-US" dirty="0" smtClean="0"/>
              <a:t>() method.</a:t>
            </a:r>
          </a:p>
          <a:p>
            <a:r>
              <a:rPr lang="en-US" dirty="0" smtClean="0"/>
              <a:t>Here fairness policy is there then we can decide which thread will get chance.</a:t>
            </a:r>
          </a:p>
          <a:p>
            <a:r>
              <a:rPr lang="en-US" dirty="0" smtClean="0"/>
              <a:t>In traditional synchronized we can not find the no of waiting threads but here we can do.</a:t>
            </a:r>
          </a:p>
          <a:p>
            <a:r>
              <a:rPr lang="en-US" dirty="0" smtClean="0"/>
              <a:t>Here we can use lock across multiple methods.</a:t>
            </a:r>
          </a:p>
          <a:p>
            <a:r>
              <a:rPr lang="en-US" dirty="0" smtClean="0"/>
              <a:t>Came in 1.5v.</a:t>
            </a:r>
          </a:p>
          <a:p>
            <a:endParaRPr lang="en-US" dirty="0"/>
          </a:p>
        </p:txBody>
      </p:sp>
    </p:spTree>
    <p:extLst>
      <p:ext uri="{BB962C8B-B14F-4D97-AF65-F5344CB8AC3E}">
        <p14:creationId xmlns:p14="http://schemas.microsoft.com/office/powerpoint/2010/main" val="40544359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interface</a:t>
            </a:r>
            <a:endParaRPr lang="en-US" dirty="0"/>
          </a:p>
        </p:txBody>
      </p:sp>
      <p:sp>
        <p:nvSpPr>
          <p:cNvPr id="3" name="Content Placeholder 2"/>
          <p:cNvSpPr>
            <a:spLocks noGrp="1"/>
          </p:cNvSpPr>
          <p:nvPr>
            <p:ph idx="1"/>
          </p:nvPr>
        </p:nvSpPr>
        <p:spPr/>
        <p:txBody>
          <a:bodyPr/>
          <a:lstStyle/>
          <a:p>
            <a:r>
              <a:rPr lang="en-US" dirty="0" smtClean="0"/>
              <a:t>Lock object is similar to implicit lock acquired by a thread to execute synchronized method or block.</a:t>
            </a:r>
          </a:p>
          <a:p>
            <a:r>
              <a:rPr lang="en-US" dirty="0" smtClean="0"/>
              <a:t>Lock implementation provide more extensive operations that traditional implicit locks.</a:t>
            </a:r>
            <a:endParaRPr lang="en-US" dirty="0"/>
          </a:p>
        </p:txBody>
      </p:sp>
    </p:spTree>
    <p:extLst>
      <p:ext uri="{BB962C8B-B14F-4D97-AF65-F5344CB8AC3E}">
        <p14:creationId xmlns:p14="http://schemas.microsoft.com/office/powerpoint/2010/main" val="3575679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of Lock Interface</a:t>
            </a:r>
            <a:endParaRPr lang="en-US" dirty="0"/>
          </a:p>
        </p:txBody>
      </p:sp>
      <p:sp>
        <p:nvSpPr>
          <p:cNvPr id="3" name="Content Placeholder 2"/>
          <p:cNvSpPr>
            <a:spLocks noGrp="1"/>
          </p:cNvSpPr>
          <p:nvPr>
            <p:ph idx="1"/>
          </p:nvPr>
        </p:nvSpPr>
        <p:spPr/>
        <p:txBody>
          <a:bodyPr/>
          <a:lstStyle/>
          <a:p>
            <a:r>
              <a:rPr lang="en-US" dirty="0" smtClean="0"/>
              <a:t>Lock()</a:t>
            </a:r>
          </a:p>
          <a:p>
            <a:r>
              <a:rPr lang="en-US" dirty="0" err="1" smtClean="0"/>
              <a:t>trylock</a:t>
            </a:r>
            <a:r>
              <a:rPr lang="en-US" dirty="0" smtClean="0"/>
              <a:t>()</a:t>
            </a:r>
          </a:p>
          <a:p>
            <a:r>
              <a:rPr lang="en-US" dirty="0" err="1" smtClean="0"/>
              <a:t>trylock</a:t>
            </a:r>
            <a:r>
              <a:rPr lang="en-US" dirty="0" smtClean="0"/>
              <a:t>(</a:t>
            </a:r>
            <a:r>
              <a:rPr lang="en-US" dirty="0" err="1" smtClean="0"/>
              <a:t>timeperiod</a:t>
            </a:r>
            <a:r>
              <a:rPr lang="en-US" dirty="0" smtClean="0"/>
              <a:t>)</a:t>
            </a:r>
          </a:p>
          <a:p>
            <a:r>
              <a:rPr lang="en-US" dirty="0" err="1" smtClean="0"/>
              <a:t>lockInterruptibly</a:t>
            </a:r>
            <a:r>
              <a:rPr lang="en-US" dirty="0" smtClean="0"/>
              <a:t>()</a:t>
            </a:r>
          </a:p>
          <a:p>
            <a:r>
              <a:rPr lang="en-US" dirty="0" smtClean="0"/>
              <a:t>Unlock()</a:t>
            </a:r>
            <a:endParaRPr lang="en-US" dirty="0"/>
          </a:p>
        </p:txBody>
      </p:sp>
    </p:spTree>
    <p:extLst>
      <p:ext uri="{BB962C8B-B14F-4D97-AF65-F5344CB8AC3E}">
        <p14:creationId xmlns:p14="http://schemas.microsoft.com/office/powerpoint/2010/main" val="1885951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Thread priorities inherited by parent thread.</a:t>
            </a:r>
            <a:endParaRPr lang="en-US" dirty="0"/>
          </a:p>
        </p:txBody>
      </p:sp>
    </p:spTree>
    <p:extLst>
      <p:ext uri="{BB962C8B-B14F-4D97-AF65-F5344CB8AC3E}">
        <p14:creationId xmlns:p14="http://schemas.microsoft.com/office/powerpoint/2010/main" val="13841565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55480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4391620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706635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039190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414216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Waiting thread got interrupted then thread will not get a lock.</a:t>
            </a:r>
          </a:p>
          <a:p>
            <a:r>
              <a:rPr lang="en-US" dirty="0" smtClean="0"/>
              <a:t>To call unlock(),current thread should be owner of the lock otherwise we will get exception </a:t>
            </a:r>
            <a:r>
              <a:rPr lang="en-US" dirty="0" err="1" smtClean="0"/>
              <a:t>IllegalMonitorStateException</a:t>
            </a:r>
            <a:r>
              <a:rPr lang="en-US" dirty="0" smtClean="0"/>
              <a:t>.</a:t>
            </a:r>
            <a:endParaRPr lang="en-US" dirty="0"/>
          </a:p>
        </p:txBody>
      </p:sp>
    </p:spTree>
    <p:extLst>
      <p:ext uri="{BB962C8B-B14F-4D97-AF65-F5344CB8AC3E}">
        <p14:creationId xmlns:p14="http://schemas.microsoft.com/office/powerpoint/2010/main" val="41009694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263309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5110125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ReentrantLock</a:t>
            </a:r>
            <a:r>
              <a:rPr lang="en-US" dirty="0" smtClean="0"/>
              <a:t> class</a:t>
            </a:r>
            <a:endParaRPr lang="en-US" dirty="0"/>
          </a:p>
        </p:txBody>
      </p:sp>
      <p:sp>
        <p:nvSpPr>
          <p:cNvPr id="3" name="Content Placeholder 2"/>
          <p:cNvSpPr>
            <a:spLocks noGrp="1"/>
          </p:cNvSpPr>
          <p:nvPr>
            <p:ph idx="1"/>
          </p:nvPr>
        </p:nvSpPr>
        <p:spPr/>
        <p:txBody>
          <a:bodyPr/>
          <a:lstStyle/>
          <a:p>
            <a:r>
              <a:rPr lang="en-US" dirty="0" smtClean="0"/>
              <a:t>Reentrant means again and again. Same thread can acquire same lock multiple times without any issue.</a:t>
            </a:r>
          </a:p>
          <a:p>
            <a:r>
              <a:rPr lang="en-US" dirty="0" smtClean="0"/>
              <a:t>Internally lock will increment thread personal count whenever call lock() method and decrement personal count whenever call unlock() method. It release the lock when hold count will become zero.</a:t>
            </a:r>
          </a:p>
          <a:p>
            <a:r>
              <a:rPr lang="en-US" dirty="0" smtClean="0"/>
              <a:t>It’s child class of object and implement Lock interface.</a:t>
            </a:r>
          </a:p>
        </p:txBody>
      </p:sp>
    </p:spTree>
    <p:extLst>
      <p:ext uri="{BB962C8B-B14F-4D97-AF65-F5344CB8AC3E}">
        <p14:creationId xmlns:p14="http://schemas.microsoft.com/office/powerpoint/2010/main" val="35945411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22476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455920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355119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a:t>
            </a:r>
            <a:endParaRPr lang="en-US" dirty="0"/>
          </a:p>
        </p:txBody>
      </p:sp>
      <p:sp>
        <p:nvSpPr>
          <p:cNvPr id="3" name="Content Placeholder 2"/>
          <p:cNvSpPr>
            <a:spLocks noGrp="1"/>
          </p:cNvSpPr>
          <p:nvPr>
            <p:ph idx="1"/>
          </p:nvPr>
        </p:nvSpPr>
        <p:spPr/>
        <p:txBody>
          <a:bodyPr/>
          <a:lstStyle/>
          <a:p>
            <a:r>
              <a:rPr lang="en-US" dirty="0" smtClean="0"/>
              <a:t>No </a:t>
            </a:r>
            <a:r>
              <a:rPr lang="en-US" dirty="0" err="1" smtClean="0"/>
              <a:t>arg</a:t>
            </a:r>
            <a:r>
              <a:rPr lang="en-US" dirty="0" smtClean="0"/>
              <a:t> constructor.</a:t>
            </a:r>
          </a:p>
          <a:p>
            <a:r>
              <a:rPr lang="en-US" dirty="0" err="1" smtClean="0"/>
              <a:t>Arg</a:t>
            </a:r>
            <a:r>
              <a:rPr lang="en-US" dirty="0" smtClean="0"/>
              <a:t> constructor with fairness(FCFS). If we set to true then longest waiting thread can get the lock if it is available. if fairness is false then which waiting thread will get the chance we can’t except.</a:t>
            </a:r>
          </a:p>
          <a:p>
            <a:r>
              <a:rPr lang="en-US" dirty="0" smtClean="0"/>
              <a:t>Default value for fairness is false.</a:t>
            </a:r>
            <a:endParaRPr lang="en-US" dirty="0"/>
          </a:p>
        </p:txBody>
      </p:sp>
    </p:spTree>
    <p:extLst>
      <p:ext uri="{BB962C8B-B14F-4D97-AF65-F5344CB8AC3E}">
        <p14:creationId xmlns:p14="http://schemas.microsoft.com/office/powerpoint/2010/main" val="28684540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28522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a:t>
            </a:r>
            <a:r>
              <a:rPr lang="en-US" dirty="0" err="1" smtClean="0"/>
              <a:t>ReentrantLock</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463288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2289464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9903152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776817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7236055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635952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567893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4402675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415075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1745155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71130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506242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Pools(Executor Framework)</a:t>
            </a:r>
            <a:endParaRPr lang="en-US" dirty="0"/>
          </a:p>
        </p:txBody>
      </p:sp>
      <p:sp>
        <p:nvSpPr>
          <p:cNvPr id="3" name="Content Placeholder 2"/>
          <p:cNvSpPr>
            <a:spLocks noGrp="1"/>
          </p:cNvSpPr>
          <p:nvPr>
            <p:ph idx="1"/>
          </p:nvPr>
        </p:nvSpPr>
        <p:spPr/>
        <p:txBody>
          <a:bodyPr>
            <a:normAutofit lnSpcReduction="10000"/>
          </a:bodyPr>
          <a:lstStyle/>
          <a:p>
            <a:r>
              <a:rPr lang="en-US" dirty="0" smtClean="0"/>
              <a:t>Creating a new thread for every job may create performance and memory problems.</a:t>
            </a:r>
          </a:p>
          <a:p>
            <a:r>
              <a:rPr lang="en-US" dirty="0" smtClean="0"/>
              <a:t>To overcome this we should go for thread pool.</a:t>
            </a:r>
          </a:p>
          <a:p>
            <a:r>
              <a:rPr lang="en-US" dirty="0" smtClean="0"/>
              <a:t>Thread pool is pool of already created threads ready to do our jobs.</a:t>
            </a:r>
          </a:p>
          <a:p>
            <a:r>
              <a:rPr lang="en-US" dirty="0" smtClean="0"/>
              <a:t>Java 1.5v introduces Thread pool framework to implement thread pools.</a:t>
            </a:r>
          </a:p>
          <a:p>
            <a:r>
              <a:rPr lang="en-US" dirty="0" smtClean="0"/>
              <a:t>Thread pool framework also known as executor framework.</a:t>
            </a:r>
          </a:p>
          <a:p>
            <a:r>
              <a:rPr lang="en-US" dirty="0" smtClean="0"/>
              <a:t>By developing </a:t>
            </a:r>
            <a:r>
              <a:rPr lang="en-US" dirty="0" smtClean="0"/>
              <a:t>webserver or application server we have to implement thread pool </a:t>
            </a:r>
            <a:r>
              <a:rPr lang="en-US" dirty="0" err="1" smtClean="0"/>
              <a:t>concept.</a:t>
            </a:r>
            <a:r>
              <a:rPr lang="en-US" dirty="0" err="1" smtClean="0"/>
              <a:t>Default</a:t>
            </a:r>
            <a:r>
              <a:rPr lang="en-US" dirty="0" smtClean="0"/>
              <a:t> pool size of webserver or application server are 60.</a:t>
            </a:r>
          </a:p>
          <a:p>
            <a:endParaRPr lang="en-US" dirty="0"/>
          </a:p>
        </p:txBody>
      </p:sp>
    </p:spTree>
    <p:extLst>
      <p:ext uri="{BB962C8B-B14F-4D97-AF65-F5344CB8AC3E}">
        <p14:creationId xmlns:p14="http://schemas.microsoft.com/office/powerpoint/2010/main" val="22691825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1196703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6924748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9231161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284948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636726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781090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3235642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Runnable,Callable</a:t>
            </a:r>
            <a:r>
              <a:rPr lang="en-US" dirty="0" smtClean="0"/>
              <a:t> and future</a:t>
            </a:r>
            <a:endParaRPr lang="en-US" dirty="0"/>
          </a:p>
        </p:txBody>
      </p:sp>
      <p:sp>
        <p:nvSpPr>
          <p:cNvPr id="3" name="Content Placeholder 2"/>
          <p:cNvSpPr>
            <a:spLocks noGrp="1"/>
          </p:cNvSpPr>
          <p:nvPr>
            <p:ph idx="1"/>
          </p:nvPr>
        </p:nvSpPr>
        <p:spPr/>
        <p:txBody>
          <a:bodyPr/>
          <a:lstStyle/>
          <a:p>
            <a:r>
              <a:rPr lang="en-US" dirty="0" smtClean="0"/>
              <a:t>Runnable thread does not return any value but callable must return some values.</a:t>
            </a:r>
          </a:p>
          <a:p>
            <a:r>
              <a:rPr lang="en-US" dirty="0" smtClean="0"/>
              <a:t>Runnable present in </a:t>
            </a:r>
            <a:r>
              <a:rPr lang="en-US" dirty="0" err="1" smtClean="0"/>
              <a:t>java.lang</a:t>
            </a:r>
            <a:r>
              <a:rPr lang="en-US" dirty="0" smtClean="0"/>
              <a:t> but callable present in </a:t>
            </a:r>
            <a:r>
              <a:rPr lang="en-US" dirty="0" err="1" smtClean="0"/>
              <a:t>java.util.concurrent</a:t>
            </a:r>
            <a:r>
              <a:rPr lang="en-US" dirty="0" smtClean="0"/>
              <a:t> pkg.</a:t>
            </a:r>
          </a:p>
          <a:p>
            <a:r>
              <a:rPr lang="en-US" dirty="0" smtClean="0"/>
              <a:t>Future object is used to hold the return value from callable jobs.</a:t>
            </a:r>
            <a:endParaRPr lang="en-US" dirty="0"/>
          </a:p>
        </p:txBody>
      </p:sp>
    </p:spTree>
    <p:extLst>
      <p:ext uri="{BB962C8B-B14F-4D97-AF65-F5344CB8AC3E}">
        <p14:creationId xmlns:p14="http://schemas.microsoft.com/office/powerpoint/2010/main" val="3558068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1007283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2716563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932395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6008139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0724179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Local class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Provides thread local variables.</a:t>
            </a:r>
          </a:p>
          <a:p>
            <a:r>
              <a:rPr lang="en-US" dirty="0" smtClean="0"/>
              <a:t>Thread Local Class maintains values per thread basis. each thread local object maintain a separate value like user id, transaction id etc. For each thread accesses its local values, can manipulate its value or even can remove </a:t>
            </a:r>
            <a:r>
              <a:rPr lang="en-US" dirty="0"/>
              <a:t>i</a:t>
            </a:r>
            <a:r>
              <a:rPr lang="en-US" dirty="0" smtClean="0"/>
              <a:t>ts value.</a:t>
            </a:r>
          </a:p>
          <a:p>
            <a:r>
              <a:rPr lang="en-US" dirty="0" smtClean="0"/>
              <a:t>In every part of the code which is executed by thread we can access it’s local variable.</a:t>
            </a:r>
          </a:p>
          <a:p>
            <a:r>
              <a:rPr lang="en-US" dirty="0" smtClean="0"/>
              <a:t>Consider a servlet which invokes some business methods. we have a requirement to generate a unique transaction ID for each and every request and we have to pass this transaction ID to business methods. For this requirements we can use thread local to maintain a separate transaction ID for every request that is for every thread.</a:t>
            </a:r>
          </a:p>
          <a:p>
            <a:r>
              <a:rPr lang="en-US" dirty="0" smtClean="0"/>
              <a:t>Introduced in 1.2v.</a:t>
            </a:r>
          </a:p>
          <a:p>
            <a:r>
              <a:rPr lang="en-US" dirty="0" smtClean="0"/>
              <a:t>Thread local can be associated with thread scope.</a:t>
            </a:r>
          </a:p>
          <a:p>
            <a:r>
              <a:rPr lang="en-US" dirty="0" smtClean="0"/>
              <a:t>Total code which is executed by thread has </a:t>
            </a:r>
            <a:r>
              <a:rPr lang="en-US" dirty="0" err="1"/>
              <a:t>a</a:t>
            </a:r>
            <a:r>
              <a:rPr lang="en-US" dirty="0" err="1" smtClean="0"/>
              <a:t>cess</a:t>
            </a:r>
            <a:r>
              <a:rPr lang="en-US" dirty="0" smtClean="0"/>
              <a:t> to thread local variable.</a:t>
            </a:r>
          </a:p>
          <a:p>
            <a:r>
              <a:rPr lang="en-US" dirty="0" smtClean="0"/>
              <a:t>A thread can access it’s own local variable and can’t access other threads local variables.</a:t>
            </a:r>
          </a:p>
          <a:p>
            <a:r>
              <a:rPr lang="en-US" dirty="0" smtClean="0"/>
              <a:t>Once thread enter into dead state then all it’s local variable by default eligible for GC. </a:t>
            </a:r>
          </a:p>
          <a:p>
            <a:endParaRPr lang="en-US" dirty="0"/>
          </a:p>
        </p:txBody>
      </p:sp>
    </p:spTree>
    <p:extLst>
      <p:ext uri="{BB962C8B-B14F-4D97-AF65-F5344CB8AC3E}">
        <p14:creationId xmlns:p14="http://schemas.microsoft.com/office/powerpoint/2010/main" val="42473004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793300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961037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Some OS not supporting proper thread </a:t>
            </a:r>
            <a:r>
              <a:rPr lang="en-US" dirty="0" err="1" smtClean="0"/>
              <a:t>priorities.For</a:t>
            </a:r>
            <a:r>
              <a:rPr lang="en-US" dirty="0" smtClean="0"/>
              <a:t> that we need patch.</a:t>
            </a:r>
            <a:endParaRPr lang="en-US" dirty="0"/>
          </a:p>
        </p:txBody>
      </p:sp>
    </p:spTree>
    <p:extLst>
      <p:ext uri="{BB962C8B-B14F-4D97-AF65-F5344CB8AC3E}">
        <p14:creationId xmlns:p14="http://schemas.microsoft.com/office/powerpoint/2010/main" val="37935677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Set(),get(),remove(),</a:t>
            </a:r>
            <a:r>
              <a:rPr lang="en-US" dirty="0" err="1" smtClean="0"/>
              <a:t>initialValue</a:t>
            </a:r>
            <a:r>
              <a:rPr lang="en-US" dirty="0" smtClean="0"/>
              <a:t>()</a:t>
            </a:r>
            <a:endParaRPr lang="en-US" dirty="0"/>
          </a:p>
        </p:txBody>
      </p:sp>
    </p:spTree>
    <p:extLst>
      <p:ext uri="{BB962C8B-B14F-4D97-AF65-F5344CB8AC3E}">
        <p14:creationId xmlns:p14="http://schemas.microsoft.com/office/powerpoint/2010/main" val="31104854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007241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8751575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87080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5867304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Local Vs </a:t>
            </a:r>
            <a:r>
              <a:rPr lang="en-US" dirty="0" err="1" smtClean="0"/>
              <a:t>InheritableThreadLocal</a:t>
            </a:r>
            <a:endParaRPr lang="en-US" dirty="0"/>
          </a:p>
        </p:txBody>
      </p:sp>
      <p:sp>
        <p:nvSpPr>
          <p:cNvPr id="3" name="Content Placeholder 2"/>
          <p:cNvSpPr>
            <a:spLocks noGrp="1"/>
          </p:cNvSpPr>
          <p:nvPr>
            <p:ph idx="1"/>
          </p:nvPr>
        </p:nvSpPr>
        <p:spPr/>
        <p:txBody>
          <a:bodyPr/>
          <a:lstStyle/>
          <a:p>
            <a:r>
              <a:rPr lang="en-US" dirty="0" smtClean="0"/>
              <a:t>Parent thread local variable does available for child thread.</a:t>
            </a:r>
          </a:p>
          <a:p>
            <a:r>
              <a:rPr lang="en-US" dirty="0" smtClean="0"/>
              <a:t>For that we have to go for </a:t>
            </a:r>
            <a:r>
              <a:rPr lang="en-US" dirty="0" err="1" smtClean="0"/>
              <a:t>InheritableThreadLocal</a:t>
            </a:r>
            <a:r>
              <a:rPr lang="en-US" dirty="0" smtClean="0"/>
              <a:t> then child local value will be same as parent local thread value . For different value we have to override </a:t>
            </a:r>
            <a:r>
              <a:rPr lang="en-US" dirty="0" err="1" smtClean="0"/>
              <a:t>childValue</a:t>
            </a:r>
            <a:r>
              <a:rPr lang="en-US" dirty="0" smtClean="0"/>
              <a:t>() method.</a:t>
            </a:r>
            <a:endParaRPr lang="en-US" dirty="0"/>
          </a:p>
        </p:txBody>
      </p:sp>
    </p:spTree>
    <p:extLst>
      <p:ext uri="{BB962C8B-B14F-4D97-AF65-F5344CB8AC3E}">
        <p14:creationId xmlns:p14="http://schemas.microsoft.com/office/powerpoint/2010/main" val="19088165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9673481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966866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0974414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7435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5537958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1891335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638716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977984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a:t>
            </a:r>
            <a:endParaRPr lang="en-US" dirty="0"/>
          </a:p>
        </p:txBody>
      </p:sp>
      <p:sp>
        <p:nvSpPr>
          <p:cNvPr id="3" name="Content Placeholder 2"/>
          <p:cNvSpPr>
            <a:spLocks noGrp="1"/>
          </p:cNvSpPr>
          <p:nvPr>
            <p:ph idx="1"/>
          </p:nvPr>
        </p:nvSpPr>
        <p:spPr/>
        <p:txBody>
          <a:bodyPr/>
          <a:lstStyle/>
          <a:p>
            <a:r>
              <a:rPr lang="en-US" dirty="0" smtClean="0"/>
              <a:t>If any thread wants to pause the execution and give chance to any remaining waiting thread of same priority.</a:t>
            </a:r>
            <a:endParaRPr lang="en-US" dirty="0"/>
          </a:p>
        </p:txBody>
      </p:sp>
    </p:spTree>
    <p:extLst>
      <p:ext uri="{BB962C8B-B14F-4D97-AF65-F5344CB8AC3E}">
        <p14:creationId xmlns:p14="http://schemas.microsoft.com/office/powerpoint/2010/main" val="447385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05740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82266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120660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646915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844420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918267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040626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289312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541767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a:t>
            </a:r>
            <a:endParaRPr lang="en-US" dirty="0"/>
          </a:p>
        </p:txBody>
      </p:sp>
      <p:sp>
        <p:nvSpPr>
          <p:cNvPr id="3" name="Content Placeholder 2"/>
          <p:cNvSpPr>
            <a:spLocks noGrp="1"/>
          </p:cNvSpPr>
          <p:nvPr>
            <p:ph idx="1"/>
          </p:nvPr>
        </p:nvSpPr>
        <p:spPr/>
        <p:txBody>
          <a:bodyPr/>
          <a:lstStyle/>
          <a:p>
            <a:r>
              <a:rPr lang="en-US" dirty="0" smtClean="0"/>
              <a:t>If a thread wants to wait until completing some other thread.</a:t>
            </a:r>
            <a:endParaRPr lang="en-US" dirty="0"/>
          </a:p>
        </p:txBody>
      </p:sp>
    </p:spTree>
    <p:extLst>
      <p:ext uri="{BB962C8B-B14F-4D97-AF65-F5344CB8AC3E}">
        <p14:creationId xmlns:p14="http://schemas.microsoft.com/office/powerpoint/2010/main" val="2131638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954302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63522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561303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932303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of Thread Based Multitasking</a:t>
            </a:r>
            <a:endParaRPr lang="en-US" dirty="0"/>
          </a:p>
        </p:txBody>
      </p:sp>
      <p:sp>
        <p:nvSpPr>
          <p:cNvPr id="3" name="Content Placeholder 2"/>
          <p:cNvSpPr>
            <a:spLocks noGrp="1"/>
          </p:cNvSpPr>
          <p:nvPr>
            <p:ph idx="1"/>
          </p:nvPr>
        </p:nvSpPr>
        <p:spPr/>
        <p:txBody>
          <a:bodyPr/>
          <a:lstStyle/>
          <a:p>
            <a:r>
              <a:rPr lang="en-US" dirty="0" smtClean="0"/>
              <a:t>Increase performance</a:t>
            </a:r>
          </a:p>
          <a:p>
            <a:r>
              <a:rPr lang="en-US" dirty="0" smtClean="0"/>
              <a:t>Reduce response time.</a:t>
            </a:r>
            <a:endParaRPr lang="en-US" dirty="0"/>
          </a:p>
        </p:txBody>
      </p:sp>
    </p:spTree>
    <p:extLst>
      <p:ext uri="{BB962C8B-B14F-4D97-AF65-F5344CB8AC3E}">
        <p14:creationId xmlns:p14="http://schemas.microsoft.com/office/powerpoint/2010/main" val="349352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06033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Deadlock program in next slide.</a:t>
            </a:r>
            <a:endParaRPr lang="en-US" dirty="0"/>
          </a:p>
        </p:txBody>
      </p:sp>
    </p:spTree>
    <p:extLst>
      <p:ext uri="{BB962C8B-B14F-4D97-AF65-F5344CB8AC3E}">
        <p14:creationId xmlns:p14="http://schemas.microsoft.com/office/powerpoint/2010/main" val="3002123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452482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747224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Sleep()</a:t>
            </a:r>
            <a:endParaRPr lang="en-US" dirty="0"/>
          </a:p>
        </p:txBody>
      </p:sp>
      <p:sp>
        <p:nvSpPr>
          <p:cNvPr id="3" name="Content Placeholder 2"/>
          <p:cNvSpPr>
            <a:spLocks noGrp="1"/>
          </p:cNvSpPr>
          <p:nvPr>
            <p:ph idx="1"/>
          </p:nvPr>
        </p:nvSpPr>
        <p:spPr/>
        <p:txBody>
          <a:bodyPr/>
          <a:lstStyle/>
          <a:p>
            <a:r>
              <a:rPr lang="en-US" dirty="0" smtClean="0"/>
              <a:t>Don’t want to perform any operation for particular </a:t>
            </a:r>
            <a:r>
              <a:rPr lang="en-US" dirty="0" err="1" smtClean="0"/>
              <a:t>amt</a:t>
            </a:r>
            <a:r>
              <a:rPr lang="en-US" dirty="0" smtClean="0"/>
              <a:t> of time then we have to use sleep().</a:t>
            </a:r>
            <a:endParaRPr lang="en-US" dirty="0"/>
          </a:p>
        </p:txBody>
      </p:sp>
    </p:spTree>
    <p:extLst>
      <p:ext uri="{BB962C8B-B14F-4D97-AF65-F5344CB8AC3E}">
        <p14:creationId xmlns:p14="http://schemas.microsoft.com/office/powerpoint/2010/main" val="3479887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181323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81130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93495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a:t>
            </a:r>
            <a:endParaRPr lang="en-US" dirty="0"/>
          </a:p>
        </p:txBody>
      </p:sp>
      <p:sp>
        <p:nvSpPr>
          <p:cNvPr id="3" name="Content Placeholder 2"/>
          <p:cNvSpPr>
            <a:spLocks noGrp="1"/>
          </p:cNvSpPr>
          <p:nvPr>
            <p:ph idx="1"/>
          </p:nvPr>
        </p:nvSpPr>
        <p:spPr/>
        <p:txBody>
          <a:bodyPr/>
          <a:lstStyle/>
          <a:p>
            <a:r>
              <a:rPr lang="en-US" dirty="0" smtClean="0"/>
              <a:t>Use to interrupt a waiting or sleeping thread.</a:t>
            </a:r>
          </a:p>
          <a:p>
            <a:r>
              <a:rPr lang="en-US" dirty="0" smtClean="0"/>
              <a:t>Working like a snake. whenever we will sleep or wait it will interrupt.</a:t>
            </a:r>
          </a:p>
          <a:p>
            <a:r>
              <a:rPr lang="en-US" dirty="0" smtClean="0"/>
              <a:t>Interrupt call will be waist if thread will not entered in its lifetime.</a:t>
            </a:r>
            <a:endParaRPr lang="en-US" dirty="0"/>
          </a:p>
        </p:txBody>
      </p:sp>
    </p:spTree>
    <p:extLst>
      <p:ext uri="{BB962C8B-B14F-4D97-AF65-F5344CB8AC3E}">
        <p14:creationId xmlns:p14="http://schemas.microsoft.com/office/powerpoint/2010/main" val="252089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2679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222365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87731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4948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890427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Synchronization</a:t>
            </a:r>
            <a:endParaRPr lang="en-US" dirty="0"/>
          </a:p>
        </p:txBody>
      </p:sp>
      <p:sp>
        <p:nvSpPr>
          <p:cNvPr id="3" name="Content Placeholder 2"/>
          <p:cNvSpPr>
            <a:spLocks noGrp="1"/>
          </p:cNvSpPr>
          <p:nvPr>
            <p:ph idx="1"/>
          </p:nvPr>
        </p:nvSpPr>
        <p:spPr>
          <a:xfrm>
            <a:off x="838200" y="1371600"/>
            <a:ext cx="10515600" cy="4805363"/>
          </a:xfrm>
        </p:spPr>
        <p:txBody>
          <a:bodyPr>
            <a:normAutofit/>
          </a:bodyPr>
          <a:lstStyle/>
          <a:p>
            <a:r>
              <a:rPr lang="en-US" dirty="0"/>
              <a:t>when </a:t>
            </a:r>
            <a:r>
              <a:rPr lang="en-US" dirty="0" smtClean="0"/>
              <a:t>multiple threads are using the same object then data inconsistence problem may occur.to overcome  </a:t>
            </a:r>
            <a:r>
              <a:rPr lang="en-US" dirty="0"/>
              <a:t>this problem we can use synchronized keyword with common information</a:t>
            </a:r>
            <a:r>
              <a:rPr lang="en-US" dirty="0" smtClean="0"/>
              <a:t>.</a:t>
            </a:r>
            <a:r>
              <a:rPr lang="en-US" dirty="0"/>
              <a:t> then it will allow only one thread at a time</a:t>
            </a:r>
            <a:r>
              <a:rPr lang="en-US" dirty="0" smtClean="0"/>
              <a:t>.</a:t>
            </a:r>
          </a:p>
          <a:p>
            <a:r>
              <a:rPr lang="en-US" dirty="0" smtClean="0"/>
              <a:t>Object(</a:t>
            </a:r>
            <a:r>
              <a:rPr lang="en-US" dirty="0" smtClean="0"/>
              <a:t>non-static synchronized resource block</a:t>
            </a:r>
            <a:r>
              <a:rPr lang="en-US" dirty="0" smtClean="0"/>
              <a:t>) and class level(</a:t>
            </a:r>
            <a:r>
              <a:rPr lang="en-US" dirty="0" smtClean="0"/>
              <a:t>static synchronized block </a:t>
            </a:r>
            <a:r>
              <a:rPr lang="en-US" dirty="0" smtClean="0"/>
              <a:t>) both </a:t>
            </a:r>
            <a:r>
              <a:rPr lang="en-US" dirty="0"/>
              <a:t>object lock &amp; class lock can exist</a:t>
            </a:r>
            <a:r>
              <a:rPr lang="en-US" dirty="0" smtClean="0"/>
              <a:t>.</a:t>
            </a:r>
          </a:p>
          <a:p>
            <a:r>
              <a:rPr lang="en-US" dirty="0" smtClean="0"/>
              <a:t>Modifier. applicable for methods and blocks.</a:t>
            </a:r>
          </a:p>
          <a:p>
            <a:r>
              <a:rPr lang="en-US" dirty="0" smtClean="0"/>
              <a:t>It increases the waiting time and decreases the performance.</a:t>
            </a:r>
          </a:p>
          <a:p>
            <a:pPr marL="0" indent="0">
              <a:buNone/>
            </a:pPr>
            <a:endParaRPr lang="en-US" dirty="0" smtClean="0"/>
          </a:p>
          <a:p>
            <a:endParaRPr lang="en-US" dirty="0"/>
          </a:p>
        </p:txBody>
      </p:sp>
    </p:spTree>
    <p:extLst>
      <p:ext uri="{BB962C8B-B14F-4D97-AF65-F5344CB8AC3E}">
        <p14:creationId xmlns:p14="http://schemas.microsoft.com/office/powerpoint/2010/main" val="3887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58885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263974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00591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971063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65423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42539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432230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571159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90643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of synchronized block</a:t>
            </a:r>
            <a:endParaRPr lang="en-US" dirty="0"/>
          </a:p>
        </p:txBody>
      </p:sp>
      <p:sp>
        <p:nvSpPr>
          <p:cNvPr id="3" name="Content Placeholder 2"/>
          <p:cNvSpPr>
            <a:spLocks noGrp="1"/>
          </p:cNvSpPr>
          <p:nvPr>
            <p:ph idx="1"/>
          </p:nvPr>
        </p:nvSpPr>
        <p:spPr/>
        <p:txBody>
          <a:bodyPr/>
          <a:lstStyle/>
          <a:p>
            <a:r>
              <a:rPr lang="en-US" dirty="0" smtClean="0"/>
              <a:t>If very few lines of code is required synchronization then we have to use </a:t>
            </a:r>
            <a:r>
              <a:rPr lang="en-US" dirty="0" err="1" smtClean="0"/>
              <a:t>block.Performance</a:t>
            </a:r>
            <a:r>
              <a:rPr lang="en-US" dirty="0" smtClean="0"/>
              <a:t> will increased.</a:t>
            </a:r>
            <a:endParaRPr lang="en-US" dirty="0"/>
          </a:p>
        </p:txBody>
      </p:sp>
    </p:spTree>
    <p:extLst>
      <p:ext uri="{BB962C8B-B14F-4D97-AF65-F5344CB8AC3E}">
        <p14:creationId xmlns:p14="http://schemas.microsoft.com/office/powerpoint/2010/main" val="2242168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341064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203170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22840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57649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Race condition</a:t>
            </a:r>
            <a:endParaRPr lang="en-US" dirty="0"/>
          </a:p>
        </p:txBody>
      </p:sp>
      <p:sp>
        <p:nvSpPr>
          <p:cNvPr id="3" name="Content Placeholder 2"/>
          <p:cNvSpPr>
            <a:spLocks noGrp="1"/>
          </p:cNvSpPr>
          <p:nvPr>
            <p:ph idx="1"/>
          </p:nvPr>
        </p:nvSpPr>
        <p:spPr/>
        <p:txBody>
          <a:bodyPr/>
          <a:lstStyle/>
          <a:p>
            <a:r>
              <a:rPr lang="en-US" dirty="0" smtClean="0"/>
              <a:t>when multiple threads are using the same object then data inconsistence problem may occur. this is the nothing but race condition.</a:t>
            </a:r>
          </a:p>
          <a:p>
            <a:r>
              <a:rPr lang="en-US" dirty="0" smtClean="0"/>
              <a:t>Resolved by synchronized keyword.</a:t>
            </a:r>
          </a:p>
          <a:p>
            <a:r>
              <a:rPr lang="en-US" dirty="0" smtClean="0"/>
              <a:t>A thread can acquire multiple locks of different objects.</a:t>
            </a:r>
          </a:p>
          <a:p>
            <a:r>
              <a:rPr lang="en-US" dirty="0" smtClean="0"/>
              <a:t>Statement present in synchronized method and blocks are called synchronized statements.</a:t>
            </a:r>
            <a:endParaRPr lang="en-US" dirty="0" smtClean="0"/>
          </a:p>
          <a:p>
            <a:endParaRPr lang="en-US" dirty="0" smtClean="0"/>
          </a:p>
          <a:p>
            <a:endParaRPr lang="en-US" dirty="0"/>
          </a:p>
        </p:txBody>
      </p:sp>
    </p:spTree>
    <p:extLst>
      <p:ext uri="{BB962C8B-B14F-4D97-AF65-F5344CB8AC3E}">
        <p14:creationId xmlns:p14="http://schemas.microsoft.com/office/powerpoint/2010/main" val="27336438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502869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995059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 Thread Communication</a:t>
            </a:r>
            <a:endParaRPr lang="en-US" dirty="0"/>
          </a:p>
        </p:txBody>
      </p:sp>
      <p:sp>
        <p:nvSpPr>
          <p:cNvPr id="3" name="Content Placeholder 2"/>
          <p:cNvSpPr>
            <a:spLocks noGrp="1"/>
          </p:cNvSpPr>
          <p:nvPr>
            <p:ph idx="1"/>
          </p:nvPr>
        </p:nvSpPr>
        <p:spPr>
          <a:xfrm>
            <a:off x="838200" y="1332411"/>
            <a:ext cx="10515600" cy="4844552"/>
          </a:xfrm>
        </p:spPr>
        <p:txBody>
          <a:bodyPr>
            <a:normAutofit fontScale="92500" lnSpcReduction="10000"/>
          </a:bodyPr>
          <a:lstStyle/>
          <a:p>
            <a:r>
              <a:rPr lang="en-US" dirty="0" smtClean="0"/>
              <a:t>Communication between two threads by using wait(),notify() and </a:t>
            </a:r>
            <a:r>
              <a:rPr lang="en-US" dirty="0" err="1" smtClean="0"/>
              <a:t>notifyAll</a:t>
            </a:r>
            <a:r>
              <a:rPr lang="en-US" dirty="0" smtClean="0"/>
              <a:t>().</a:t>
            </a:r>
          </a:p>
          <a:p>
            <a:r>
              <a:rPr lang="en-US" dirty="0" smtClean="0"/>
              <a:t>A thread is waiting for </a:t>
            </a:r>
            <a:r>
              <a:rPr lang="en-US" dirty="0" err="1" smtClean="0"/>
              <a:t>updation</a:t>
            </a:r>
            <a:r>
              <a:rPr lang="en-US" dirty="0" smtClean="0"/>
              <a:t> of any other thread then it will call wait() </a:t>
            </a:r>
            <a:r>
              <a:rPr lang="en-US" dirty="0" err="1" smtClean="0"/>
              <a:t>method.Other</a:t>
            </a:r>
            <a:r>
              <a:rPr lang="en-US" dirty="0" smtClean="0"/>
              <a:t> thread will call notify() and </a:t>
            </a:r>
            <a:r>
              <a:rPr lang="en-US" dirty="0" err="1" smtClean="0"/>
              <a:t>notifyAll</a:t>
            </a:r>
            <a:r>
              <a:rPr lang="en-US" dirty="0" smtClean="0"/>
              <a:t>() after </a:t>
            </a:r>
            <a:r>
              <a:rPr lang="en-US" dirty="0" err="1" smtClean="0"/>
              <a:t>updation</a:t>
            </a:r>
            <a:r>
              <a:rPr lang="en-US" dirty="0" smtClean="0"/>
              <a:t>.</a:t>
            </a:r>
          </a:p>
          <a:p>
            <a:r>
              <a:rPr lang="en-US" dirty="0" smtClean="0"/>
              <a:t>Present in Object class not in thread class because we are calling through object reference.</a:t>
            </a:r>
          </a:p>
          <a:p>
            <a:r>
              <a:rPr lang="en-US" dirty="0" smtClean="0"/>
              <a:t>Call this method only in synchronized area otherwise it will throw </a:t>
            </a:r>
            <a:r>
              <a:rPr lang="en-US" dirty="0" err="1" smtClean="0"/>
              <a:t>illegalmonitorstate</a:t>
            </a:r>
            <a:r>
              <a:rPr lang="en-US" dirty="0" smtClean="0"/>
              <a:t> exception.</a:t>
            </a:r>
          </a:p>
          <a:p>
            <a:r>
              <a:rPr lang="en-US" dirty="0" smtClean="0"/>
              <a:t>After calling wait() method then it will release particular object lock immediately and enter into waiting state.</a:t>
            </a:r>
          </a:p>
          <a:p>
            <a:r>
              <a:rPr lang="en-US" dirty="0" smtClean="0"/>
              <a:t>After calling notify() method it may or may not </a:t>
            </a:r>
            <a:r>
              <a:rPr lang="en-US" dirty="0" smtClean="0"/>
              <a:t>release particular object lock immediately.</a:t>
            </a:r>
            <a:endParaRPr lang="en-US" dirty="0"/>
          </a:p>
        </p:txBody>
      </p:sp>
    </p:spTree>
    <p:extLst>
      <p:ext uri="{BB962C8B-B14F-4D97-AF65-F5344CB8AC3E}">
        <p14:creationId xmlns:p14="http://schemas.microsoft.com/office/powerpoint/2010/main" val="3943579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331829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069800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500733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389027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657198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797680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9985654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If no guarantee to get notification then we have to use wait(1000) with </a:t>
            </a:r>
            <a:r>
              <a:rPr lang="en-US" dirty="0" err="1" smtClean="0"/>
              <a:t>timeperiod</a:t>
            </a:r>
            <a:r>
              <a:rPr lang="en-US" dirty="0" smtClean="0"/>
              <a:t>. </a:t>
            </a:r>
            <a:endParaRPr lang="en-US" dirty="0"/>
          </a:p>
        </p:txBody>
      </p:sp>
    </p:spTree>
    <p:extLst>
      <p:ext uri="{BB962C8B-B14F-4D97-AF65-F5344CB8AC3E}">
        <p14:creationId xmlns:p14="http://schemas.microsoft.com/office/powerpoint/2010/main" val="30520692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89712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6937911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693913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531442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a:t>
            </a:r>
            <a:endParaRPr lang="en-US" dirty="0"/>
          </a:p>
        </p:txBody>
      </p:sp>
      <p:sp>
        <p:nvSpPr>
          <p:cNvPr id="3" name="Content Placeholder 2"/>
          <p:cNvSpPr>
            <a:spLocks noGrp="1"/>
          </p:cNvSpPr>
          <p:nvPr>
            <p:ph idx="1"/>
          </p:nvPr>
        </p:nvSpPr>
        <p:spPr/>
        <p:txBody>
          <a:bodyPr/>
          <a:lstStyle/>
          <a:p>
            <a:r>
              <a:rPr lang="en-US" dirty="0" smtClean="0"/>
              <a:t>If two threads are waiting for each other forever then such type of infinite waiting is called deadlock. </a:t>
            </a:r>
          </a:p>
          <a:p>
            <a:r>
              <a:rPr lang="en-US" dirty="0" smtClean="0"/>
              <a:t>Synchronized keyword is only reason for deadlock situation.</a:t>
            </a:r>
          </a:p>
          <a:p>
            <a:r>
              <a:rPr lang="en-US" dirty="0" smtClean="0"/>
              <a:t>Hence while using </a:t>
            </a:r>
            <a:r>
              <a:rPr lang="en-US" dirty="0" smtClean="0"/>
              <a:t>Synchronized keyword we have to take special care.</a:t>
            </a:r>
          </a:p>
          <a:p>
            <a:r>
              <a:rPr lang="en-US" dirty="0" smtClean="0"/>
              <a:t>No resolution techniques for deadlock but several prevention techniques are available like inter thread communication.</a:t>
            </a:r>
          </a:p>
          <a:p>
            <a:endParaRPr lang="en-US" dirty="0" smtClean="0"/>
          </a:p>
          <a:p>
            <a:endParaRPr lang="en-US" dirty="0"/>
          </a:p>
        </p:txBody>
      </p:sp>
    </p:spTree>
    <p:extLst>
      <p:ext uri="{BB962C8B-B14F-4D97-AF65-F5344CB8AC3E}">
        <p14:creationId xmlns:p14="http://schemas.microsoft.com/office/powerpoint/2010/main" val="3308559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8449070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261504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93744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 vs starvation</a:t>
            </a:r>
            <a:endParaRPr lang="en-US" dirty="0"/>
          </a:p>
        </p:txBody>
      </p:sp>
      <p:sp>
        <p:nvSpPr>
          <p:cNvPr id="3" name="Content Placeholder 2"/>
          <p:cNvSpPr>
            <a:spLocks noGrp="1"/>
          </p:cNvSpPr>
          <p:nvPr>
            <p:ph idx="1"/>
          </p:nvPr>
        </p:nvSpPr>
        <p:spPr/>
        <p:txBody>
          <a:bodyPr/>
          <a:lstStyle/>
          <a:p>
            <a:r>
              <a:rPr lang="en-US" dirty="0" smtClean="0"/>
              <a:t>Long waiting of a thread but waiting never ends is called deadlock.</a:t>
            </a:r>
          </a:p>
          <a:p>
            <a:r>
              <a:rPr lang="en-US" dirty="0" smtClean="0"/>
              <a:t>Long waiting of a thread but waiting ends at certain point is called starvation.</a:t>
            </a:r>
          </a:p>
          <a:p>
            <a:endParaRPr lang="en-US" dirty="0"/>
          </a:p>
        </p:txBody>
      </p:sp>
    </p:spTree>
    <p:extLst>
      <p:ext uri="{BB962C8B-B14F-4D97-AF65-F5344CB8AC3E}">
        <p14:creationId xmlns:p14="http://schemas.microsoft.com/office/powerpoint/2010/main" val="458949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Daemon Thread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Threads are executing in background that’s called daemon threads.</a:t>
            </a:r>
          </a:p>
          <a:p>
            <a:r>
              <a:rPr lang="en-US" dirty="0" smtClean="0"/>
              <a:t>Main objective of daemon threads is to provide support for non-daemon threads(main thread).for example if main thread runs with low memory then JVM runs GC to destroy useless objects so that no of bytes of free memory will be improved. with this free memory main thread can continue it’s execution.</a:t>
            </a:r>
          </a:p>
          <a:p>
            <a:r>
              <a:rPr lang="en-US" dirty="0" smtClean="0"/>
              <a:t>Usually daemon threads having low priority but based on our requirements daemon threads can run with high priority also.</a:t>
            </a:r>
          </a:p>
          <a:p>
            <a:r>
              <a:rPr lang="en-US" dirty="0" smtClean="0"/>
              <a:t>After starting the thread we can not change the daemon nature otherwise it will throw exception like </a:t>
            </a:r>
            <a:r>
              <a:rPr lang="en-US" dirty="0" err="1" smtClean="0"/>
              <a:t>IllegalThreadStateExecption</a:t>
            </a:r>
            <a:r>
              <a:rPr lang="en-US" dirty="0" smtClean="0"/>
              <a:t>.</a:t>
            </a:r>
          </a:p>
          <a:p>
            <a:r>
              <a:rPr lang="en-US" dirty="0" smtClean="0"/>
              <a:t>Two methods:</a:t>
            </a:r>
            <a:r>
              <a:rPr lang="en-US" dirty="0" smtClean="0"/>
              <a:t> </a:t>
            </a:r>
            <a:r>
              <a:rPr lang="en-US" dirty="0" err="1" smtClean="0"/>
              <a:t>isDaemon</a:t>
            </a:r>
            <a:r>
              <a:rPr lang="en-US" dirty="0" smtClean="0"/>
              <a:t>() ,</a:t>
            </a:r>
            <a:r>
              <a:rPr lang="en-US" dirty="0" err="1" smtClean="0"/>
              <a:t>setDaemon</a:t>
            </a:r>
            <a:r>
              <a:rPr lang="en-US" dirty="0" smtClean="0"/>
              <a:t>().</a:t>
            </a:r>
            <a:endParaRPr lang="en-US" dirty="0" smtClean="0"/>
          </a:p>
        </p:txBody>
      </p:sp>
    </p:spTree>
    <p:extLst>
      <p:ext uri="{BB962C8B-B14F-4D97-AF65-F5344CB8AC3E}">
        <p14:creationId xmlns:p14="http://schemas.microsoft.com/office/powerpoint/2010/main" val="3244193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7013778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59226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450750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Nature of a Thread</a:t>
            </a:r>
            <a:endParaRPr lang="en-US" dirty="0"/>
          </a:p>
        </p:txBody>
      </p:sp>
      <p:sp>
        <p:nvSpPr>
          <p:cNvPr id="3" name="Content Placeholder 2"/>
          <p:cNvSpPr>
            <a:spLocks noGrp="1"/>
          </p:cNvSpPr>
          <p:nvPr>
            <p:ph idx="1"/>
          </p:nvPr>
        </p:nvSpPr>
        <p:spPr/>
        <p:txBody>
          <a:bodyPr/>
          <a:lstStyle/>
          <a:p>
            <a:r>
              <a:rPr lang="en-US" dirty="0" smtClean="0"/>
              <a:t>By default main thread is always non-daemon.</a:t>
            </a:r>
          </a:p>
          <a:p>
            <a:r>
              <a:rPr lang="en-US" dirty="0" smtClean="0"/>
              <a:t>For all remaining threads daemon nature will be inherited from parent to child that is if parent thread is daemon then automatically child thread is also daemon and </a:t>
            </a:r>
            <a:r>
              <a:rPr lang="en-US" dirty="0" err="1" smtClean="0"/>
              <a:t>viceversa</a:t>
            </a:r>
            <a:r>
              <a:rPr lang="en-US" dirty="0" smtClean="0"/>
              <a:t>.</a:t>
            </a:r>
          </a:p>
          <a:p>
            <a:r>
              <a:rPr lang="en-US" dirty="0" smtClean="0"/>
              <a:t>It is impossible to change daemon nature of main thread because it is already started by JVM at beginning.</a:t>
            </a:r>
          </a:p>
          <a:p>
            <a:r>
              <a:rPr lang="en-US" dirty="0" smtClean="0"/>
              <a:t>Whenever Last non-daemon threads terminates then all daemon threads are terminated </a:t>
            </a:r>
            <a:r>
              <a:rPr lang="en-US" dirty="0" smtClean="0"/>
              <a:t>automatically</a:t>
            </a:r>
            <a:r>
              <a:rPr lang="en-US" dirty="0" smtClean="0"/>
              <a:t>.</a:t>
            </a:r>
            <a:endParaRPr lang="en-US" dirty="0"/>
          </a:p>
        </p:txBody>
      </p:sp>
    </p:spTree>
    <p:extLst>
      <p:ext uri="{BB962C8B-B14F-4D97-AF65-F5344CB8AC3E}">
        <p14:creationId xmlns:p14="http://schemas.microsoft.com/office/powerpoint/2010/main" val="4282775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419658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942889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Model</a:t>
            </a:r>
            <a:endParaRPr lang="en-US" dirty="0"/>
          </a:p>
        </p:txBody>
      </p:sp>
      <p:sp>
        <p:nvSpPr>
          <p:cNvPr id="3" name="Content Placeholder 2"/>
          <p:cNvSpPr>
            <a:spLocks noGrp="1"/>
          </p:cNvSpPr>
          <p:nvPr>
            <p:ph idx="1"/>
          </p:nvPr>
        </p:nvSpPr>
        <p:spPr/>
        <p:txBody>
          <a:bodyPr/>
          <a:lstStyle/>
          <a:p>
            <a:r>
              <a:rPr lang="en-US" dirty="0" smtClean="0"/>
              <a:t>Multithreading is implemented using two model.</a:t>
            </a:r>
          </a:p>
          <a:p>
            <a:pPr marL="0" indent="0">
              <a:buNone/>
            </a:pPr>
            <a:r>
              <a:rPr lang="en-US" dirty="0" smtClean="0"/>
              <a:t>     Green Thread Model - Completely managed by only JVM without taking underlying OS support. This is not recommended to use.eg-sun </a:t>
            </a:r>
            <a:r>
              <a:rPr lang="en-US" dirty="0" err="1" smtClean="0"/>
              <a:t>solaris</a:t>
            </a:r>
            <a:r>
              <a:rPr lang="en-US" dirty="0" smtClean="0"/>
              <a:t>.</a:t>
            </a:r>
          </a:p>
          <a:p>
            <a:pPr marL="0" indent="0">
              <a:buNone/>
            </a:pPr>
            <a:r>
              <a:rPr lang="en-US" dirty="0" smtClean="0"/>
              <a:t>Native OS Model: Thread life cycle is managed by JVM with </a:t>
            </a:r>
            <a:r>
              <a:rPr lang="en-US" dirty="0" smtClean="0"/>
              <a:t>taking underlying OS support.</a:t>
            </a:r>
            <a:endParaRPr lang="en-US" dirty="0" smtClean="0"/>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1228421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How to Stop a Thread</a:t>
            </a:r>
            <a:endParaRPr lang="en-US" dirty="0"/>
          </a:p>
        </p:txBody>
      </p:sp>
      <p:sp>
        <p:nvSpPr>
          <p:cNvPr id="3" name="Content Placeholder 2"/>
          <p:cNvSpPr>
            <a:spLocks noGrp="1"/>
          </p:cNvSpPr>
          <p:nvPr>
            <p:ph idx="1"/>
          </p:nvPr>
        </p:nvSpPr>
        <p:spPr/>
        <p:txBody>
          <a:bodyPr/>
          <a:lstStyle/>
          <a:p>
            <a:r>
              <a:rPr lang="en-US" dirty="0" smtClean="0"/>
              <a:t>We can stop a thread execution by using stop() method of thread </a:t>
            </a:r>
            <a:r>
              <a:rPr lang="en-US" dirty="0" err="1" smtClean="0"/>
              <a:t>class.Killing</a:t>
            </a:r>
            <a:r>
              <a:rPr lang="en-US" dirty="0" smtClean="0"/>
              <a:t> a thread in the middle of life, that is not recommended to use. So this is a deprecated method. </a:t>
            </a:r>
            <a:r>
              <a:rPr lang="en-US" dirty="0" err="1" smtClean="0"/>
              <a:t>Eg.JDBC</a:t>
            </a:r>
            <a:r>
              <a:rPr lang="en-US" dirty="0" smtClean="0"/>
              <a:t> operation.</a:t>
            </a:r>
          </a:p>
          <a:p>
            <a:r>
              <a:rPr lang="en-US" dirty="0" smtClean="0"/>
              <a:t>If we call stop() method then immediately thread will enter into dead state.</a:t>
            </a:r>
            <a:endParaRPr lang="en-US" dirty="0"/>
          </a:p>
        </p:txBody>
      </p:sp>
    </p:spTree>
    <p:extLst>
      <p:ext uri="{BB962C8B-B14F-4D97-AF65-F5344CB8AC3E}">
        <p14:creationId xmlns:p14="http://schemas.microsoft.com/office/powerpoint/2010/main" val="4002763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333800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Suspend() and resume()</a:t>
            </a:r>
            <a:endParaRPr lang="en-US" dirty="0"/>
          </a:p>
        </p:txBody>
      </p:sp>
      <p:sp>
        <p:nvSpPr>
          <p:cNvPr id="3" name="Content Placeholder 2"/>
          <p:cNvSpPr>
            <a:spLocks noGrp="1"/>
          </p:cNvSpPr>
          <p:nvPr>
            <p:ph idx="1"/>
          </p:nvPr>
        </p:nvSpPr>
        <p:spPr/>
        <p:txBody>
          <a:bodyPr/>
          <a:lstStyle/>
          <a:p>
            <a:r>
              <a:rPr lang="en-US" dirty="0" smtClean="0"/>
              <a:t>Suspend means temporarily pause. then resume means continue the execution.</a:t>
            </a:r>
          </a:p>
          <a:p>
            <a:r>
              <a:rPr lang="en-US" dirty="0" smtClean="0"/>
              <a:t>Enter into suspended state.</a:t>
            </a:r>
          </a:p>
          <a:p>
            <a:r>
              <a:rPr lang="en-US" dirty="0" smtClean="0"/>
              <a:t>These methods are deprecated and not recommended to use.</a:t>
            </a:r>
          </a:p>
          <a:p>
            <a:endParaRPr lang="en-US" dirty="0"/>
          </a:p>
        </p:txBody>
      </p:sp>
    </p:spTree>
    <p:extLst>
      <p:ext uri="{BB962C8B-B14F-4D97-AF65-F5344CB8AC3E}">
        <p14:creationId xmlns:p14="http://schemas.microsoft.com/office/powerpoint/2010/main" val="6593341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504452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527535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Group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Thread group contain Group of threads Based on the functionality we can g</a:t>
            </a:r>
            <a:r>
              <a:rPr lang="en-US" dirty="0" smtClean="0"/>
              <a:t>roup threads</a:t>
            </a:r>
            <a:r>
              <a:rPr lang="en-US" dirty="0"/>
              <a:t> </a:t>
            </a:r>
            <a:r>
              <a:rPr lang="en-US" dirty="0" smtClean="0"/>
              <a:t>into a single unit which is nothing but thread group.</a:t>
            </a:r>
          </a:p>
          <a:p>
            <a:r>
              <a:rPr lang="en-US" dirty="0" smtClean="0"/>
              <a:t>Also contain sub thread groups.</a:t>
            </a:r>
          </a:p>
          <a:p>
            <a:r>
              <a:rPr lang="en-US" dirty="0" smtClean="0"/>
              <a:t>Every thread in java belongs to some thread group.</a:t>
            </a:r>
          </a:p>
          <a:p>
            <a:r>
              <a:rPr lang="en-US" dirty="0" smtClean="0"/>
              <a:t>main thread belongs to main group. Every thread group in java is child group of system group either or indirectly. So system group acts as root of all thread group in java.</a:t>
            </a:r>
          </a:p>
          <a:p>
            <a:r>
              <a:rPr lang="en-US" dirty="0" smtClean="0"/>
              <a:t>System group contains several system level threads.eg GC, reference handler, signal dispatcher, Attach </a:t>
            </a:r>
            <a:r>
              <a:rPr lang="en-US" dirty="0" err="1" smtClean="0"/>
              <a:t>Listner</a:t>
            </a:r>
            <a:r>
              <a:rPr lang="en-US" dirty="0" smtClean="0"/>
              <a:t> etc.</a:t>
            </a:r>
          </a:p>
          <a:p>
            <a:r>
              <a:rPr lang="en-US" dirty="0" smtClean="0"/>
              <a:t>Advantage is we can perform common operation very easily.</a:t>
            </a:r>
          </a:p>
          <a:p>
            <a:r>
              <a:rPr lang="en-US" dirty="0" smtClean="0"/>
              <a:t>Present in </a:t>
            </a:r>
            <a:r>
              <a:rPr lang="en-US" dirty="0" err="1" smtClean="0"/>
              <a:t>java.lang</a:t>
            </a:r>
            <a:r>
              <a:rPr lang="en-US" dirty="0" smtClean="0"/>
              <a:t> </a:t>
            </a:r>
            <a:r>
              <a:rPr lang="en-US" dirty="0" err="1" smtClean="0"/>
              <a:t>pkg</a:t>
            </a:r>
            <a:r>
              <a:rPr lang="en-US" dirty="0" smtClean="0"/>
              <a:t> and direct child class of Object.</a:t>
            </a:r>
          </a:p>
          <a:p>
            <a:endParaRPr lang="en-US" dirty="0" smtClean="0"/>
          </a:p>
          <a:p>
            <a:endParaRPr lang="en-US" dirty="0"/>
          </a:p>
        </p:txBody>
      </p:sp>
    </p:spTree>
    <p:extLst>
      <p:ext uri="{BB962C8B-B14F-4D97-AF65-F5344CB8AC3E}">
        <p14:creationId xmlns:p14="http://schemas.microsoft.com/office/powerpoint/2010/main" val="3343482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1106567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1326380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163155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90190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632347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5284385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in Thread Group</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629829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2109704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4464548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8130471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694379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2688</TotalTime>
  <Words>1668</Words>
  <Application>Microsoft Office PowerPoint</Application>
  <PresentationFormat>Widescreen</PresentationFormat>
  <Paragraphs>139</Paragraphs>
  <Slides>162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162</vt:i4>
      </vt:variant>
    </vt:vector>
  </HeadingPairs>
  <TitlesOfParts>
    <vt:vector size="16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Yield()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vt:lpstr>
      <vt:lpstr>PowerPoint Presentation</vt:lpstr>
      <vt:lpstr>PowerPoint Presentation</vt:lpstr>
      <vt:lpstr>PowerPoint Presentation</vt:lpstr>
      <vt:lpstr>Use of Thread Based Multitasking</vt:lpstr>
      <vt:lpstr>PowerPoint Presentation</vt:lpstr>
      <vt:lpstr>PowerPoint Presentation</vt:lpstr>
      <vt:lpstr>PowerPoint Presentation</vt:lpstr>
      <vt:lpstr>PowerPoint Presentation</vt:lpstr>
      <vt:lpstr>Sleep()</vt:lpstr>
      <vt:lpstr>PowerPoint Presentation</vt:lpstr>
      <vt:lpstr>PowerPoint Presentation</vt:lpstr>
      <vt:lpstr>PowerPoint Presentation</vt:lpstr>
      <vt:lpstr>Interrupt()</vt:lpstr>
      <vt:lpstr>PowerPoint Presentation</vt:lpstr>
      <vt:lpstr>PowerPoint Presentation</vt:lpstr>
      <vt:lpstr>PowerPoint Presentation</vt:lpstr>
      <vt:lpstr>PowerPoint Presentation</vt:lpstr>
      <vt:lpstr>Synchronization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Need of synchronized block</vt:lpstr>
      <vt:lpstr>PowerPoint Presentation</vt:lpstr>
      <vt:lpstr>PowerPoint Presentation</vt:lpstr>
      <vt:lpstr>PowerPoint Presentation</vt:lpstr>
      <vt:lpstr>PowerPoint Presentation</vt:lpstr>
      <vt:lpstr>Race condition</vt:lpstr>
      <vt:lpstr>PowerPoint Presentation</vt:lpstr>
      <vt:lpstr>Inter Thread 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Deadlock</vt:lpstr>
      <vt:lpstr>PowerPoint Presentation</vt:lpstr>
      <vt:lpstr>PowerPoint Presentation</vt:lpstr>
      <vt:lpstr>PowerPoint Presentation</vt:lpstr>
      <vt:lpstr>Deadlock vs starvation</vt:lpstr>
      <vt:lpstr>Daemon Thread</vt:lpstr>
      <vt:lpstr>PowerPoint Presentation</vt:lpstr>
      <vt:lpstr>PowerPoint Presentation</vt:lpstr>
      <vt:lpstr>Default Nature of a Thread</vt:lpstr>
      <vt:lpstr>PowerPoint Presentation</vt:lpstr>
      <vt:lpstr>PowerPoint Presentation</vt:lpstr>
      <vt:lpstr>Thread Model</vt:lpstr>
      <vt:lpstr> How to Stop a Thread</vt:lpstr>
      <vt:lpstr>PowerPoint Presentation</vt:lpstr>
      <vt:lpstr>Suspend() and resume()</vt:lpstr>
      <vt:lpstr>PowerPoint Presentation</vt:lpstr>
      <vt:lpstr>PowerPoint Presentation</vt:lpstr>
      <vt:lpstr>Thread Group</vt:lpstr>
      <vt:lpstr>PowerPoint Presentation</vt:lpstr>
      <vt:lpstr>PowerPoint Presentation</vt:lpstr>
      <vt:lpstr>PowerPoint Presentation</vt:lpstr>
      <vt:lpstr>Constructors</vt:lpstr>
      <vt:lpstr>PowerPoint Presentation</vt:lpstr>
      <vt:lpstr>Methods in Thread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Java.util.concurrent</vt:lpstr>
      <vt:lpstr>Lock interface</vt:lpstr>
      <vt:lpstr>Method of Lock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ReentrantLock class</vt:lpstr>
      <vt:lpstr>PowerPoint Presentation</vt:lpstr>
      <vt:lpstr>PowerPoint Presentation</vt:lpstr>
      <vt:lpstr>Constructor</vt:lpstr>
      <vt:lpstr>PowerPoint Presentation</vt:lpstr>
      <vt:lpstr>Methods of ReentrantLock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Thread Pools(Executor Framework)</vt:lpstr>
      <vt:lpstr>PowerPoint Presentation</vt:lpstr>
      <vt:lpstr>PowerPoint Presentation</vt:lpstr>
      <vt:lpstr>PowerPoint Presentation</vt:lpstr>
      <vt:lpstr>PowerPoint Presentation</vt:lpstr>
      <vt:lpstr>PowerPoint Presentation</vt:lpstr>
      <vt:lpstr>PowerPoint Presentation</vt:lpstr>
      <vt:lpstr>Runnable,Callable and future</vt:lpstr>
      <vt:lpstr>PowerPoint Presentation</vt:lpstr>
      <vt:lpstr>PowerPoint Presentation</vt:lpstr>
      <vt:lpstr>PowerPoint Presentation</vt:lpstr>
      <vt:lpstr>PowerPoint Presentation</vt:lpstr>
      <vt:lpstr>PowerPoint Presentation</vt:lpstr>
      <vt:lpstr>Thread Local class</vt:lpstr>
      <vt:lpstr>Constructors</vt:lpstr>
      <vt:lpstr>PowerPoint Presentation</vt:lpstr>
      <vt:lpstr>Methods</vt:lpstr>
      <vt:lpstr>PowerPoint Presentation</vt:lpstr>
      <vt:lpstr>PowerPoint Presentation</vt:lpstr>
      <vt:lpstr>PowerPoint Presentation</vt:lpstr>
      <vt:lpstr>PowerPoint Presentation</vt:lpstr>
      <vt:lpstr>Thread Local Vs InheritableThreadLocal</vt:lpstr>
      <vt:lpstr>PowerPoint Presentation</vt:lpstr>
      <vt:lpstr>Methods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Singh, Vikash</dc:creator>
  <cp:lastModifiedBy>Singh, Vikash</cp:lastModifiedBy>
  <cp:revision>293</cp:revision>
  <dcterms:created xsi:type="dcterms:W3CDTF">2018-04-17T13:01:16Z</dcterms:created>
  <dcterms:modified xsi:type="dcterms:W3CDTF">2018-04-19T09:49:42Z</dcterms:modified>
</cp:coreProperties>
</file>